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7"/>
  </p:notesMasterIdLst>
  <p:sldIdLst>
    <p:sldId id="256" r:id="rId2"/>
    <p:sldId id="299" r:id="rId3"/>
    <p:sldId id="282" r:id="rId4"/>
    <p:sldId id="317" r:id="rId5"/>
    <p:sldId id="318" r:id="rId6"/>
    <p:sldId id="320" r:id="rId7"/>
    <p:sldId id="319" r:id="rId8"/>
    <p:sldId id="285" r:id="rId9"/>
    <p:sldId id="293" r:id="rId10"/>
    <p:sldId id="321" r:id="rId11"/>
    <p:sldId id="322" r:id="rId12"/>
    <p:sldId id="323" r:id="rId13"/>
    <p:sldId id="324" r:id="rId14"/>
    <p:sldId id="325" r:id="rId15"/>
    <p:sldId id="32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0" d="100"/>
          <a:sy n="60" d="100"/>
        </p:scale>
        <p:origin x="96" y="102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g>
</file>

<file path=ppt/media/image4.png>
</file>

<file path=ppt/media/image5.jpg>
</file>

<file path=ppt/media/image6.pn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152DC8-3B66-4363-929C-4C0999ABCC33}" type="datetimeFigureOut">
              <a:rPr lang="en-US" smtClean="0"/>
              <a:t>10/13/2023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75B7F2-8B24-4EE6-B60E-06CD9DCC62E9}" type="slidenum">
              <a:rPr lang="en-US" smtClean="0"/>
              <a:t>‹#›</a:t>
            </a:fld>
            <a:endParaRPr lang="en-US"/>
          </a:p>
        </p:txBody>
      </p:sp>
    </p:spTree>
    <p:extLst>
      <p:ext uri="{BB962C8B-B14F-4D97-AF65-F5344CB8AC3E}">
        <p14:creationId xmlns:p14="http://schemas.microsoft.com/office/powerpoint/2010/main" val="3644411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1E434EC4-3434-4DFD-8361-0EECC2BD761F}" type="datetimeFigureOut">
              <a:rPr lang="en-US" smtClean="0"/>
              <a:t>10/13/2023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2194051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434EC4-3434-4DFD-8361-0EECC2BD761F}" type="datetimeFigureOut">
              <a:rPr lang="en-US" smtClean="0"/>
              <a:t>10/13/2023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83402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E434EC4-3434-4DFD-8361-0EECC2BD761F}" type="datetimeFigureOut">
              <a:rPr lang="en-US" smtClean="0"/>
              <a:t>10/13/2023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19647551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1E434EC4-3434-4DFD-8361-0EECC2BD761F}" type="datetimeFigureOut">
              <a:rPr lang="en-US" smtClean="0"/>
              <a:t>10/13/2023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EAA2908-EC83-4D0C-BB09-4C04958EE57D}"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466844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1E434EC4-3434-4DFD-8361-0EECC2BD761F}" type="datetimeFigureOut">
              <a:rPr lang="en-US" smtClean="0"/>
              <a:t>10/13/2023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570964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E434EC4-3434-4DFD-8361-0EECC2BD761F}" type="datetimeFigureOut">
              <a:rPr lang="en-US" smtClean="0"/>
              <a:t>10/13/2023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16009850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E434EC4-3434-4DFD-8361-0EECC2BD761F}" type="datetimeFigureOut">
              <a:rPr lang="en-US" smtClean="0"/>
              <a:t>10/13/2023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36871668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434EC4-3434-4DFD-8361-0EECC2BD761F}" type="datetimeFigureOut">
              <a:rPr lang="en-US" smtClean="0"/>
              <a:t>10/13/2023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26153581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1E434EC4-3434-4DFD-8361-0EECC2BD761F}" type="datetimeFigureOut">
              <a:rPr lang="en-US" smtClean="0"/>
              <a:t>10/13/2023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1343662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434EC4-3434-4DFD-8361-0EECC2BD761F}" type="datetimeFigureOut">
              <a:rPr lang="en-US" smtClean="0"/>
              <a:t>10/13/2023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1431770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1E434EC4-3434-4DFD-8361-0EECC2BD761F}" type="datetimeFigureOut">
              <a:rPr lang="en-US" smtClean="0"/>
              <a:t>10/13/2023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38250076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434EC4-3434-4DFD-8361-0EECC2BD761F}" type="datetimeFigureOut">
              <a:rPr lang="en-US" smtClean="0"/>
              <a:t>10/13/2023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2203561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434EC4-3434-4DFD-8361-0EECC2BD761F}" type="datetimeFigureOut">
              <a:rPr lang="en-US" smtClean="0"/>
              <a:t>10/13/2023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4182714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434EC4-3434-4DFD-8361-0EECC2BD761F}" type="datetimeFigureOut">
              <a:rPr lang="en-US" smtClean="0"/>
              <a:t>10/13/2023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407593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434EC4-3434-4DFD-8361-0EECC2BD761F}" type="datetimeFigureOut">
              <a:rPr lang="en-US" smtClean="0"/>
              <a:t>10/13/2023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3331556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434EC4-3434-4DFD-8361-0EECC2BD761F}" type="datetimeFigureOut">
              <a:rPr lang="en-US" smtClean="0"/>
              <a:t>10/13/2023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27169599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434EC4-3434-4DFD-8361-0EECC2BD761F}" type="datetimeFigureOut">
              <a:rPr lang="en-US" smtClean="0"/>
              <a:t>10/13/2023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AA2908-EC83-4D0C-BB09-4C04958EE57D}" type="slidenum">
              <a:rPr lang="en-US" smtClean="0"/>
              <a:t>‹#›</a:t>
            </a:fld>
            <a:endParaRPr lang="en-US"/>
          </a:p>
        </p:txBody>
      </p:sp>
    </p:spTree>
    <p:extLst>
      <p:ext uri="{BB962C8B-B14F-4D97-AF65-F5344CB8AC3E}">
        <p14:creationId xmlns:p14="http://schemas.microsoft.com/office/powerpoint/2010/main" val="4016681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E434EC4-3434-4DFD-8361-0EECC2BD761F}" type="datetimeFigureOut">
              <a:rPr lang="en-US" smtClean="0"/>
              <a:t>10/13/2023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EAA2908-EC83-4D0C-BB09-4C04958EE57D}" type="slidenum">
              <a:rPr lang="en-US" smtClean="0"/>
              <a:t>‹#›</a:t>
            </a:fld>
            <a:endParaRPr lang="en-US"/>
          </a:p>
        </p:txBody>
      </p:sp>
    </p:spTree>
    <p:extLst>
      <p:ext uri="{BB962C8B-B14F-4D97-AF65-F5344CB8AC3E}">
        <p14:creationId xmlns:p14="http://schemas.microsoft.com/office/powerpoint/2010/main" val="2102758636"/>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4.xml"/><Relationship Id="rId1" Type="http://schemas.openxmlformats.org/officeDocument/2006/relationships/themeOverride" Target="../theme/themeOverride8.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9.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0.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4.xml"/><Relationship Id="rId1" Type="http://schemas.openxmlformats.org/officeDocument/2006/relationships/themeOverride" Target="../theme/themeOverride1.xml"/><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3.xml"/><Relationship Id="rId1" Type="http://schemas.openxmlformats.org/officeDocument/2006/relationships/themeOverride" Target="../theme/themeOverride2.xml"/><Relationship Id="rId5" Type="http://schemas.openxmlformats.org/officeDocument/2006/relationships/image" Target="../media/image5.jp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6.xml"/><Relationship Id="rId1" Type="http://schemas.openxmlformats.org/officeDocument/2006/relationships/themeOverride" Target="../theme/themeOverride4.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slideLayout" Target="../slideLayouts/slideLayout6.xml"/><Relationship Id="rId1" Type="http://schemas.openxmlformats.org/officeDocument/2006/relationships/themeOverride" Target="../theme/themeOverride5.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slideLayout" Target="../slideLayouts/slideLayout4.xml"/><Relationship Id="rId1" Type="http://schemas.openxmlformats.org/officeDocument/2006/relationships/themeOverride" Target="../theme/themeOverride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4.xml"/><Relationship Id="rId1" Type="http://schemas.openxmlformats.org/officeDocument/2006/relationships/themeOverride" Target="../theme/themeOverr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90AA6-00F0-427C-9CEF-41694A3C40FF}"/>
              </a:ext>
            </a:extLst>
          </p:cNvPr>
          <p:cNvSpPr>
            <a:spLocks noGrp="1"/>
          </p:cNvSpPr>
          <p:nvPr>
            <p:ph type="ctrTitle"/>
          </p:nvPr>
        </p:nvSpPr>
        <p:spPr/>
        <p:txBody>
          <a:bodyPr anchor="ctr">
            <a:normAutofit/>
          </a:bodyPr>
          <a:lstStyle/>
          <a:p>
            <a:pPr algn="ctr"/>
            <a:r>
              <a:rPr lang="en-US" sz="7200" b="1" dirty="0"/>
              <a:t>Virtualization</a:t>
            </a:r>
          </a:p>
        </p:txBody>
      </p:sp>
    </p:spTree>
    <p:extLst>
      <p:ext uri="{BB962C8B-B14F-4D97-AF65-F5344CB8AC3E}">
        <p14:creationId xmlns:p14="http://schemas.microsoft.com/office/powerpoint/2010/main" val="2401125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312D0-8C10-475D-97F0-01F30613837B}"/>
              </a:ext>
            </a:extLst>
          </p:cNvPr>
          <p:cNvSpPr>
            <a:spLocks noGrp="1"/>
          </p:cNvSpPr>
          <p:nvPr>
            <p:ph type="title"/>
          </p:nvPr>
        </p:nvSpPr>
        <p:spPr>
          <a:xfrm>
            <a:off x="4612640" y="415123"/>
            <a:ext cx="6832600" cy="854877"/>
          </a:xfrm>
        </p:spPr>
        <p:txBody>
          <a:bodyPr vert="horz" lIns="91440" tIns="45720" rIns="91440" bIns="45720" rtlCol="0" anchor="t">
            <a:normAutofit fontScale="90000"/>
          </a:bodyPr>
          <a:lstStyle/>
          <a:p>
            <a:pPr algn="ctr"/>
            <a:r>
              <a:rPr lang="en-US" sz="2800" b="1" dirty="0"/>
              <a:t>Benefits of Virtualization</a:t>
            </a:r>
            <a:br>
              <a:rPr lang="en-US" sz="2800" b="1" dirty="0"/>
            </a:br>
            <a:br>
              <a:rPr lang="en-US" sz="2800" b="1" dirty="0"/>
            </a:br>
            <a:endParaRPr lang="en-US" sz="2800" dirty="0"/>
          </a:p>
        </p:txBody>
      </p:sp>
      <p:sp>
        <p:nvSpPr>
          <p:cNvPr id="5" name="Content Placeholder 4">
            <a:extLst>
              <a:ext uri="{FF2B5EF4-FFF2-40B4-BE49-F238E27FC236}">
                <a16:creationId xmlns:a16="http://schemas.microsoft.com/office/drawing/2014/main" id="{3CCA50E4-B7BF-4FAE-B3C0-56B54B064474}"/>
              </a:ext>
            </a:extLst>
          </p:cNvPr>
          <p:cNvSpPr>
            <a:spLocks noGrp="1"/>
          </p:cNvSpPr>
          <p:nvPr>
            <p:ph sz="half" idx="1"/>
          </p:nvPr>
        </p:nvSpPr>
        <p:spPr>
          <a:xfrm>
            <a:off x="4421560" y="1270000"/>
            <a:ext cx="7606440" cy="5588000"/>
          </a:xfrm>
        </p:spPr>
        <p:txBody>
          <a:bodyPr vert="horz" lIns="91440" tIns="45720" rIns="91440" bIns="45720" rtlCol="0">
            <a:normAutofit fontScale="92500" lnSpcReduction="20000"/>
          </a:bodyPr>
          <a:lstStyle/>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Cross-platform and forwards compatibility</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Not all software is designed to run on all operating systems</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Apple commonly makes software that only runs on MacOS for performance reasons</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A Windows user could run a virtual machine of MacOS and install the software they need</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Most software needs to be updated to work on the latest versions of operating systems</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A user running the latest release of Windows may need to run a virtual machine of a previous release of Windows to use an application that hasn't received a forwards-compatibility update</a:t>
            </a:r>
            <a:endParaRPr lang="en-US" sz="1700" dirty="0"/>
          </a:p>
        </p:txBody>
      </p:sp>
      <p:pic>
        <p:nvPicPr>
          <p:cNvPr id="6" name="Picture 5" descr="Graphical user interface, text, application&#10;&#10;Description automatically generated">
            <a:extLst>
              <a:ext uri="{FF2B5EF4-FFF2-40B4-BE49-F238E27FC236}">
                <a16:creationId xmlns:a16="http://schemas.microsoft.com/office/drawing/2014/main" id="{14FA1FBB-33F2-4891-ADD3-0738AFD59D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001" y="2194560"/>
            <a:ext cx="4257558" cy="3078480"/>
          </a:xfrm>
          <a:prstGeom prst="rect">
            <a:avLst/>
          </a:prstGeom>
        </p:spPr>
      </p:pic>
    </p:spTree>
    <p:extLst>
      <p:ext uri="{BB962C8B-B14F-4D97-AF65-F5344CB8AC3E}">
        <p14:creationId xmlns:p14="http://schemas.microsoft.com/office/powerpoint/2010/main" val="2536975713"/>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312D0-8C10-475D-97F0-01F30613837B}"/>
              </a:ext>
            </a:extLst>
          </p:cNvPr>
          <p:cNvSpPr>
            <a:spLocks noGrp="1"/>
          </p:cNvSpPr>
          <p:nvPr>
            <p:ph type="title"/>
          </p:nvPr>
        </p:nvSpPr>
        <p:spPr>
          <a:xfrm>
            <a:off x="4612640" y="415123"/>
            <a:ext cx="6832600" cy="854877"/>
          </a:xfrm>
        </p:spPr>
        <p:txBody>
          <a:bodyPr vert="horz" lIns="91440" tIns="45720" rIns="91440" bIns="45720" rtlCol="0" anchor="t">
            <a:normAutofit fontScale="90000"/>
          </a:bodyPr>
          <a:lstStyle/>
          <a:p>
            <a:pPr algn="ctr"/>
            <a:r>
              <a:rPr lang="en-US" sz="2800" b="1" dirty="0"/>
              <a:t>Benefits of Virtualization</a:t>
            </a:r>
            <a:br>
              <a:rPr lang="en-US" sz="2800" b="1" dirty="0"/>
            </a:br>
            <a:br>
              <a:rPr lang="en-US" sz="2800" b="1" dirty="0"/>
            </a:br>
            <a:endParaRPr lang="en-US" sz="2800" dirty="0"/>
          </a:p>
        </p:txBody>
      </p:sp>
      <p:sp>
        <p:nvSpPr>
          <p:cNvPr id="5" name="Content Placeholder 4">
            <a:extLst>
              <a:ext uri="{FF2B5EF4-FFF2-40B4-BE49-F238E27FC236}">
                <a16:creationId xmlns:a16="http://schemas.microsoft.com/office/drawing/2014/main" id="{3CCA50E4-B7BF-4FAE-B3C0-56B54B064474}"/>
              </a:ext>
            </a:extLst>
          </p:cNvPr>
          <p:cNvSpPr>
            <a:spLocks noGrp="1"/>
          </p:cNvSpPr>
          <p:nvPr>
            <p:ph sz="half" idx="1"/>
          </p:nvPr>
        </p:nvSpPr>
        <p:spPr>
          <a:xfrm>
            <a:off x="330652" y="1270000"/>
            <a:ext cx="11530695" cy="5451642"/>
          </a:xfrm>
        </p:spPr>
        <p:txBody>
          <a:bodyPr vert="horz" lIns="91440" tIns="45720" rIns="91440" bIns="45720" rtlCol="0">
            <a:normAutofit fontScale="92500" lnSpcReduction="20000"/>
          </a:bodyPr>
          <a:lstStyle/>
          <a:p>
            <a:pPr marL="0" indent="0">
              <a:lnSpc>
                <a:spcPct val="170000"/>
              </a:lnSpc>
              <a:buClr>
                <a:srgbClr val="FF0000"/>
              </a:buClr>
              <a:buNone/>
            </a:pPr>
            <a:r>
              <a:rPr lang="en-US" sz="2000" dirty="0">
                <a:latin typeface="Times New Roman" panose="02020603050405020304" pitchFamily="18" charset="0"/>
                <a:cs typeface="Times New Roman" panose="02020603050405020304" pitchFamily="18" charset="0"/>
              </a:rPr>
              <a:t>In software testing</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VMs are a way to create isolated test environments, that leave the host operating system unaffected</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Isolated environments allow a developer to:</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Monitor the way their software affects system performance</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Test on a clean-slate system, while no other applications are running</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VM management software can create virtual machines that act like they have older hardware</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This allows developers to build software that can be run on older hardware so that more users can use the software</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A developer can test against various operating systems, such as MacOS, Linux and Windows, for greater compatibility</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This is achieved through compiling into intermediate code and running against different operating systems</a:t>
            </a:r>
            <a:endParaRPr lang="en-US" sz="1700" dirty="0"/>
          </a:p>
        </p:txBody>
      </p:sp>
    </p:spTree>
    <p:extLst>
      <p:ext uri="{BB962C8B-B14F-4D97-AF65-F5344CB8AC3E}">
        <p14:creationId xmlns:p14="http://schemas.microsoft.com/office/powerpoint/2010/main" val="4263040918"/>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312D0-8C10-475D-97F0-01F30613837B}"/>
              </a:ext>
            </a:extLst>
          </p:cNvPr>
          <p:cNvSpPr>
            <a:spLocks noGrp="1"/>
          </p:cNvSpPr>
          <p:nvPr>
            <p:ph type="title"/>
          </p:nvPr>
        </p:nvSpPr>
        <p:spPr>
          <a:xfrm>
            <a:off x="4612640" y="415123"/>
            <a:ext cx="6832600" cy="854877"/>
          </a:xfrm>
        </p:spPr>
        <p:txBody>
          <a:bodyPr vert="horz" lIns="91440" tIns="45720" rIns="91440" bIns="45720" rtlCol="0" anchor="t">
            <a:normAutofit fontScale="90000"/>
          </a:bodyPr>
          <a:lstStyle/>
          <a:p>
            <a:pPr algn="ctr"/>
            <a:r>
              <a:rPr lang="en-US" sz="2800" b="1" dirty="0"/>
              <a:t>Benefits of Virtualization</a:t>
            </a:r>
            <a:br>
              <a:rPr lang="en-US" sz="2800" b="1" dirty="0"/>
            </a:br>
            <a:br>
              <a:rPr lang="en-US" sz="2800" b="1" dirty="0"/>
            </a:br>
            <a:endParaRPr lang="en-US" sz="2800" dirty="0"/>
          </a:p>
        </p:txBody>
      </p:sp>
      <p:sp>
        <p:nvSpPr>
          <p:cNvPr id="5" name="Content Placeholder 4">
            <a:extLst>
              <a:ext uri="{FF2B5EF4-FFF2-40B4-BE49-F238E27FC236}">
                <a16:creationId xmlns:a16="http://schemas.microsoft.com/office/drawing/2014/main" id="{3CCA50E4-B7BF-4FAE-B3C0-56B54B064474}"/>
              </a:ext>
            </a:extLst>
          </p:cNvPr>
          <p:cNvSpPr>
            <a:spLocks noGrp="1"/>
          </p:cNvSpPr>
          <p:nvPr>
            <p:ph sz="half" idx="1"/>
          </p:nvPr>
        </p:nvSpPr>
        <p:spPr>
          <a:xfrm>
            <a:off x="330652" y="1270000"/>
            <a:ext cx="11530695" cy="5451642"/>
          </a:xfrm>
        </p:spPr>
        <p:txBody>
          <a:bodyPr vert="horz" lIns="91440" tIns="45720" rIns="91440" bIns="45720" rtlCol="0">
            <a:normAutofit fontScale="92500" lnSpcReduction="20000"/>
          </a:bodyPr>
          <a:lstStyle/>
          <a:p>
            <a:pPr marL="0" indent="0">
              <a:lnSpc>
                <a:spcPct val="170000"/>
              </a:lnSpc>
              <a:buClr>
                <a:srgbClr val="FF0000"/>
              </a:buClr>
              <a:buNone/>
            </a:pPr>
            <a:r>
              <a:rPr lang="en-US" sz="2000" dirty="0">
                <a:latin typeface="Times New Roman" panose="02020603050405020304" pitchFamily="18" charset="0"/>
                <a:cs typeface="Times New Roman" panose="02020603050405020304" pitchFamily="18" charset="0"/>
              </a:rPr>
              <a:t>In software testing</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VMs are a way to create isolated test environments, that leave the host operating system unaffected</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Isolated environments allow a developer to:</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Monitor the way their software affects system performance</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Test on a clean-slate system, while no other applications are running</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VM management software can create virtual machines that act like they have older hardware</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This allows developers to build software that can be run on older hardware so that more users can use the software</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A developer can test against various operating systems, such as MacOS, Linux and Windows, for greater compatibility</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This is achieved through compiling into intermediate code and running against different operating systems</a:t>
            </a:r>
            <a:endParaRPr lang="en-US" sz="1700" dirty="0"/>
          </a:p>
        </p:txBody>
      </p:sp>
    </p:spTree>
    <p:extLst>
      <p:ext uri="{BB962C8B-B14F-4D97-AF65-F5344CB8AC3E}">
        <p14:creationId xmlns:p14="http://schemas.microsoft.com/office/powerpoint/2010/main" val="3261904853"/>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312D0-8C10-475D-97F0-01F30613837B}"/>
              </a:ext>
            </a:extLst>
          </p:cNvPr>
          <p:cNvSpPr>
            <a:spLocks noGrp="1"/>
          </p:cNvSpPr>
          <p:nvPr>
            <p:ph type="title"/>
          </p:nvPr>
        </p:nvSpPr>
        <p:spPr>
          <a:xfrm>
            <a:off x="4612640" y="415123"/>
            <a:ext cx="6832600" cy="854877"/>
          </a:xfrm>
        </p:spPr>
        <p:txBody>
          <a:bodyPr vert="horz" lIns="91440" tIns="45720" rIns="91440" bIns="45720" rtlCol="0" anchor="t">
            <a:normAutofit fontScale="90000"/>
          </a:bodyPr>
          <a:lstStyle/>
          <a:p>
            <a:pPr algn="ctr"/>
            <a:r>
              <a:rPr lang="en-US" sz="2800" b="1" dirty="0"/>
              <a:t>Question</a:t>
            </a:r>
            <a:br>
              <a:rPr lang="en-US" sz="2800" b="1" dirty="0"/>
            </a:br>
            <a:br>
              <a:rPr lang="en-US" sz="2800" b="1" dirty="0"/>
            </a:br>
            <a:endParaRPr lang="en-US" sz="2800" dirty="0"/>
          </a:p>
        </p:txBody>
      </p:sp>
      <p:sp>
        <p:nvSpPr>
          <p:cNvPr id="5" name="Content Placeholder 4">
            <a:extLst>
              <a:ext uri="{FF2B5EF4-FFF2-40B4-BE49-F238E27FC236}">
                <a16:creationId xmlns:a16="http://schemas.microsoft.com/office/drawing/2014/main" id="{3CCA50E4-B7BF-4FAE-B3C0-56B54B064474}"/>
              </a:ext>
            </a:extLst>
          </p:cNvPr>
          <p:cNvSpPr>
            <a:spLocks noGrp="1"/>
          </p:cNvSpPr>
          <p:nvPr>
            <p:ph sz="half" idx="1"/>
          </p:nvPr>
        </p:nvSpPr>
        <p:spPr>
          <a:xfrm>
            <a:off x="330652" y="1270000"/>
            <a:ext cx="11530695" cy="5451642"/>
          </a:xfrm>
        </p:spPr>
        <p:txBody>
          <a:bodyPr vert="horz" lIns="91440" tIns="45720" rIns="91440" bIns="45720" rtlCol="0">
            <a:normAutofit/>
          </a:bodyPr>
          <a:lstStyle/>
          <a:p>
            <a:pPr marL="0" indent="0" algn="l">
              <a:lnSpc>
                <a:spcPct val="200000"/>
              </a:lnSpc>
              <a:buNone/>
            </a:pPr>
            <a:r>
              <a:rPr lang="en-US" sz="3200" b="0" i="0" dirty="0">
                <a:solidFill>
                  <a:srgbClr val="323232"/>
                </a:solidFill>
                <a:effectLst/>
                <a:latin typeface="Bookman Old Style" panose="02050604050505020204" pitchFamily="18" charset="0"/>
              </a:rPr>
              <a:t>Explain why the programmers of anti-virus software may make use of virtual machines when developing the updates.                                                              [3]</a:t>
            </a:r>
          </a:p>
        </p:txBody>
      </p:sp>
    </p:spTree>
    <p:extLst>
      <p:ext uri="{BB962C8B-B14F-4D97-AF65-F5344CB8AC3E}">
        <p14:creationId xmlns:p14="http://schemas.microsoft.com/office/powerpoint/2010/main" val="2707838206"/>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312D0-8C10-475D-97F0-01F30613837B}"/>
              </a:ext>
            </a:extLst>
          </p:cNvPr>
          <p:cNvSpPr>
            <a:spLocks noGrp="1"/>
          </p:cNvSpPr>
          <p:nvPr>
            <p:ph type="title"/>
          </p:nvPr>
        </p:nvSpPr>
        <p:spPr>
          <a:xfrm>
            <a:off x="2679700" y="393032"/>
            <a:ext cx="6832600" cy="537410"/>
          </a:xfrm>
        </p:spPr>
        <p:txBody>
          <a:bodyPr vert="horz" lIns="91440" tIns="45720" rIns="91440" bIns="45720" rtlCol="0" anchor="t">
            <a:normAutofit fontScale="90000"/>
          </a:bodyPr>
          <a:lstStyle/>
          <a:p>
            <a:pPr algn="ctr"/>
            <a:r>
              <a:rPr lang="en-US" sz="2800" b="1" dirty="0"/>
              <a:t>solution</a:t>
            </a:r>
            <a:br>
              <a:rPr lang="en-US" sz="2800" b="1" dirty="0"/>
            </a:br>
            <a:br>
              <a:rPr lang="en-US" sz="2800" b="1" dirty="0"/>
            </a:br>
            <a:endParaRPr lang="en-US" sz="2800" dirty="0"/>
          </a:p>
        </p:txBody>
      </p:sp>
      <p:sp>
        <p:nvSpPr>
          <p:cNvPr id="5" name="Content Placeholder 4">
            <a:extLst>
              <a:ext uri="{FF2B5EF4-FFF2-40B4-BE49-F238E27FC236}">
                <a16:creationId xmlns:a16="http://schemas.microsoft.com/office/drawing/2014/main" id="{3CCA50E4-B7BF-4FAE-B3C0-56B54B064474}"/>
              </a:ext>
            </a:extLst>
          </p:cNvPr>
          <p:cNvSpPr>
            <a:spLocks noGrp="1"/>
          </p:cNvSpPr>
          <p:nvPr>
            <p:ph sz="half" idx="1"/>
          </p:nvPr>
        </p:nvSpPr>
        <p:spPr>
          <a:xfrm>
            <a:off x="330652" y="1270000"/>
            <a:ext cx="11530695" cy="5451642"/>
          </a:xfrm>
        </p:spPr>
        <p:txBody>
          <a:bodyPr vert="horz" lIns="91440" tIns="45720" rIns="91440" bIns="45720" rtlCol="0">
            <a:normAutofit/>
          </a:bodyPr>
          <a:lstStyle/>
          <a:p>
            <a:pPr marL="0" indent="0" algn="l">
              <a:buNone/>
            </a:pPr>
            <a:r>
              <a:rPr lang="en-US" sz="2400" b="0" i="0" dirty="0">
                <a:solidFill>
                  <a:srgbClr val="323232"/>
                </a:solidFill>
                <a:effectLst/>
                <a:latin typeface="__Plus_Jakarta_Sans_23faeb"/>
              </a:rPr>
              <a:t>Virtual machines (VMs) are essential in developing anti-virus software updates for several reasons. VMs create an isolated environment that is separate from the host operating system. This enables developers to safely work with virus test code that could risk the integrity of their own operating system. VMs can also be configured to emulate various types of hardware. This allows developers to understand how their anti-virus software will perform on different devices and under different conditions, ensuring a wider range of compatibility.</a:t>
            </a:r>
          </a:p>
          <a:p>
            <a:pPr marL="0" indent="0" algn="l">
              <a:buNone/>
            </a:pPr>
            <a:r>
              <a:rPr lang="en-US" sz="2400" b="1" i="0" dirty="0">
                <a:solidFill>
                  <a:srgbClr val="323232"/>
                </a:solidFill>
                <a:effectLst/>
                <a:latin typeface="__Plus_Jakarta_Sans_23faeb"/>
              </a:rPr>
              <a:t>Acceptable answers you could have given instead:</a:t>
            </a:r>
            <a:br>
              <a:rPr lang="en-US" sz="2400" b="1" i="0" dirty="0">
                <a:solidFill>
                  <a:srgbClr val="323232"/>
                </a:solidFill>
                <a:effectLst/>
                <a:latin typeface="__Plus_Jakarta_Sans_23faeb"/>
              </a:rPr>
            </a:br>
            <a:endParaRPr lang="en-US" sz="2400" b="0" i="0" dirty="0">
              <a:solidFill>
                <a:srgbClr val="323232"/>
              </a:solidFill>
              <a:effectLst/>
              <a:latin typeface="__Plus_Jakarta_Sans_23faeb"/>
            </a:endParaRPr>
          </a:p>
          <a:p>
            <a:pPr marL="0" indent="0" algn="l">
              <a:buNone/>
            </a:pPr>
            <a:r>
              <a:rPr lang="en-US" sz="2400" b="0" i="0" dirty="0">
                <a:solidFill>
                  <a:srgbClr val="323232"/>
                </a:solidFill>
                <a:effectLst/>
                <a:latin typeface="__Plus_Jakarta_Sans_23faeb"/>
              </a:rPr>
              <a:t>Virtual machines create an isolated test environment from the host operating system. This means working with harmful test code carries less risk. Virtual machine management software can monitor the VM through the Hypervisor. This will show how the software affects VM system performance, allowing the programmer to make changes where needed.</a:t>
            </a:r>
          </a:p>
        </p:txBody>
      </p:sp>
    </p:spTree>
    <p:extLst>
      <p:ext uri="{BB962C8B-B14F-4D97-AF65-F5344CB8AC3E}">
        <p14:creationId xmlns:p14="http://schemas.microsoft.com/office/powerpoint/2010/main" val="3499131834"/>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312D0-8C10-475D-97F0-01F30613837B}"/>
              </a:ext>
            </a:extLst>
          </p:cNvPr>
          <p:cNvSpPr>
            <a:spLocks noGrp="1"/>
          </p:cNvSpPr>
          <p:nvPr>
            <p:ph type="title"/>
          </p:nvPr>
        </p:nvSpPr>
        <p:spPr>
          <a:xfrm>
            <a:off x="4612640" y="415123"/>
            <a:ext cx="6832600" cy="854877"/>
          </a:xfrm>
        </p:spPr>
        <p:txBody>
          <a:bodyPr vert="horz" lIns="91440" tIns="45720" rIns="91440" bIns="45720" rtlCol="0" anchor="t">
            <a:normAutofit fontScale="90000"/>
          </a:bodyPr>
          <a:lstStyle/>
          <a:p>
            <a:pPr algn="ctr"/>
            <a:r>
              <a:rPr lang="en-US" sz="2800" b="1" dirty="0"/>
              <a:t>solution</a:t>
            </a:r>
            <a:br>
              <a:rPr lang="en-US" sz="2800" b="1" dirty="0"/>
            </a:br>
            <a:br>
              <a:rPr lang="en-US" sz="2800" b="1" dirty="0"/>
            </a:br>
            <a:endParaRPr lang="en-US" sz="2800" dirty="0"/>
          </a:p>
        </p:txBody>
      </p:sp>
      <p:sp>
        <p:nvSpPr>
          <p:cNvPr id="5" name="Content Placeholder 4">
            <a:extLst>
              <a:ext uri="{FF2B5EF4-FFF2-40B4-BE49-F238E27FC236}">
                <a16:creationId xmlns:a16="http://schemas.microsoft.com/office/drawing/2014/main" id="{3CCA50E4-B7BF-4FAE-B3C0-56B54B064474}"/>
              </a:ext>
            </a:extLst>
          </p:cNvPr>
          <p:cNvSpPr>
            <a:spLocks noGrp="1"/>
          </p:cNvSpPr>
          <p:nvPr>
            <p:ph sz="half" idx="1"/>
          </p:nvPr>
        </p:nvSpPr>
        <p:spPr>
          <a:xfrm>
            <a:off x="330652" y="1270000"/>
            <a:ext cx="11530695" cy="5451642"/>
          </a:xfrm>
        </p:spPr>
        <p:txBody>
          <a:bodyPr vert="horz" lIns="91440" tIns="45720" rIns="91440" bIns="45720" rtlCol="0">
            <a:normAutofit/>
          </a:bodyPr>
          <a:lstStyle/>
          <a:p>
            <a:pPr marL="0" indent="0" algn="l">
              <a:lnSpc>
                <a:spcPct val="200000"/>
              </a:lnSpc>
              <a:buNone/>
            </a:pPr>
            <a:r>
              <a:rPr lang="en-US" sz="3200" b="0" i="0" dirty="0">
                <a:solidFill>
                  <a:srgbClr val="323232"/>
                </a:solidFill>
                <a:effectLst/>
                <a:latin typeface="Bookman Old Style" panose="02050604050505020204" pitchFamily="18" charset="0"/>
              </a:rPr>
              <a:t>Recall two benefits of using virtual machines in developing software</a:t>
            </a:r>
          </a:p>
          <a:p>
            <a:pPr marL="0" indent="0" algn="l">
              <a:lnSpc>
                <a:spcPct val="200000"/>
              </a:lnSpc>
              <a:buNone/>
            </a:pPr>
            <a:r>
              <a:rPr lang="en-US" sz="3200" b="0" i="0" dirty="0">
                <a:solidFill>
                  <a:srgbClr val="323232"/>
                </a:solidFill>
                <a:effectLst/>
                <a:latin typeface="Bookman Old Style" panose="02050604050505020204" pitchFamily="18" charset="0"/>
              </a:rPr>
              <a:t>Link these benefits to some considerations needed when developing anti-virus software</a:t>
            </a:r>
          </a:p>
        </p:txBody>
      </p:sp>
    </p:spTree>
    <p:extLst>
      <p:ext uri="{BB962C8B-B14F-4D97-AF65-F5344CB8AC3E}">
        <p14:creationId xmlns:p14="http://schemas.microsoft.com/office/powerpoint/2010/main" val="215463376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DFADFB3-3D44-49A8-AE3B-A87C61607F7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useBgFill="1">
        <p:nvSpPr>
          <p:cNvPr id="13" name="Rounded Rectangle 14">
            <a:extLst>
              <a:ext uri="{FF2B5EF4-FFF2-40B4-BE49-F238E27FC236}">
                <a16:creationId xmlns:a16="http://schemas.microsoft.com/office/drawing/2014/main" id="{1FDFF85F-F105-40D5-9793-90419158C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oundRect">
            <a:avLst>
              <a:gd name="adj" fmla="val 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5" name="Rectangle 14">
            <a:extLst>
              <a:ext uri="{FF2B5EF4-FFF2-40B4-BE49-F238E27FC236}">
                <a16:creationId xmlns:a16="http://schemas.microsoft.com/office/drawing/2014/main" id="{35AB47A4-BA8C-4250-88BD-D49C68C5F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solidFill>
            <a:schemeClr val="tx1"/>
          </a:solidFill>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7" name="Picture 16">
            <a:extLst>
              <a:ext uri="{FF2B5EF4-FFF2-40B4-BE49-F238E27FC236}">
                <a16:creationId xmlns:a16="http://schemas.microsoft.com/office/drawing/2014/main" id="{66C8958D-EB99-414F-B735-863B67BB14D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61975"/>
          <a:stretch/>
        </p:blipFill>
        <p:spPr>
          <a:xfrm>
            <a:off x="0" y="0"/>
            <a:ext cx="4636008" cy="1441450"/>
          </a:xfrm>
          <a:prstGeom prst="rect">
            <a:avLst/>
          </a:prstGeom>
        </p:spPr>
      </p:pic>
      <p:sp>
        <p:nvSpPr>
          <p:cNvPr id="2" name="Title 1">
            <a:extLst>
              <a:ext uri="{FF2B5EF4-FFF2-40B4-BE49-F238E27FC236}">
                <a16:creationId xmlns:a16="http://schemas.microsoft.com/office/drawing/2014/main" id="{3F87FA79-C7D6-4ED8-8EDC-AF7F1EEE4242}"/>
              </a:ext>
            </a:extLst>
          </p:cNvPr>
          <p:cNvSpPr>
            <a:spLocks noGrp="1"/>
          </p:cNvSpPr>
          <p:nvPr>
            <p:ph type="title"/>
          </p:nvPr>
        </p:nvSpPr>
        <p:spPr>
          <a:xfrm>
            <a:off x="6924040" y="58632"/>
            <a:ext cx="3687417" cy="1920372"/>
          </a:xfrm>
        </p:spPr>
        <p:txBody>
          <a:bodyPr vert="horz" lIns="91440" tIns="45720" rIns="91440" bIns="45720" rtlCol="0" anchor="ctr">
            <a:normAutofit/>
          </a:bodyPr>
          <a:lstStyle/>
          <a:p>
            <a:pPr algn="l"/>
            <a:r>
              <a:rPr lang="en-US" b="1" kern="1200" cap="all" baseline="0" dirty="0">
                <a:latin typeface="+mj-lt"/>
                <a:ea typeface="+mj-ea"/>
                <a:cs typeface="+mj-cs"/>
              </a:rPr>
              <a:t>Objectives</a:t>
            </a:r>
          </a:p>
        </p:txBody>
      </p:sp>
      <p:pic>
        <p:nvPicPr>
          <p:cNvPr id="19" name="Picture 18">
            <a:extLst>
              <a:ext uri="{FF2B5EF4-FFF2-40B4-BE49-F238E27FC236}">
                <a16:creationId xmlns:a16="http://schemas.microsoft.com/office/drawing/2014/main" id="{39E5F3CB-7BDD-4E64-B274-CD900F08C6F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6" name="TextBox 5">
            <a:extLst>
              <a:ext uri="{FF2B5EF4-FFF2-40B4-BE49-F238E27FC236}">
                <a16:creationId xmlns:a16="http://schemas.microsoft.com/office/drawing/2014/main" id="{D8335146-2E68-46DA-86A4-802269BCC480}"/>
              </a:ext>
            </a:extLst>
          </p:cNvPr>
          <p:cNvSpPr txBox="1"/>
          <p:nvPr/>
        </p:nvSpPr>
        <p:spPr>
          <a:xfrm>
            <a:off x="4778248" y="1580175"/>
            <a:ext cx="7413752" cy="4713137"/>
          </a:xfrm>
          <a:prstGeom prst="rect">
            <a:avLst/>
          </a:prstGeom>
        </p:spPr>
        <p:txBody>
          <a:bodyPr vert="horz" lIns="91440" tIns="45720" rIns="91440" bIns="45720" rtlCol="0">
            <a:normAutofit lnSpcReduction="10000"/>
          </a:bodyPr>
          <a:lstStyle/>
          <a:p>
            <a:pPr lvl="0" defTabSz="914400">
              <a:lnSpc>
                <a:spcPct val="200000"/>
              </a:lnSpc>
              <a:spcAft>
                <a:spcPts val="600"/>
              </a:spcAft>
              <a:buClr>
                <a:srgbClr val="FF0066"/>
              </a:buClr>
            </a:pPr>
            <a:r>
              <a:rPr lang="en-US" sz="2000" dirty="0">
                <a:latin typeface="Bookman Old Style" panose="02050604050505020204" pitchFamily="18" charset="0"/>
              </a:rPr>
              <a:t>At the end of the lesson student should be able to  </a:t>
            </a:r>
          </a:p>
          <a:p>
            <a:pPr marL="114300" lvl="0" indent="-342900" defTabSz="914400">
              <a:lnSpc>
                <a:spcPct val="200000"/>
              </a:lnSpc>
              <a:spcAft>
                <a:spcPts val="600"/>
              </a:spcAft>
              <a:buClr>
                <a:srgbClr val="FF0066"/>
              </a:buClr>
              <a:buFont typeface="Wingdings 2" panose="05020102010507070707" pitchFamily="18" charset="2"/>
              <a:buChar char="â"/>
            </a:pPr>
            <a:r>
              <a:rPr lang="en-US" sz="2000" dirty="0">
                <a:latin typeface="Bookman Old Style" panose="02050604050505020204" pitchFamily="18" charset="0"/>
              </a:rPr>
              <a:t> State what is a virtual machine</a:t>
            </a:r>
          </a:p>
          <a:p>
            <a:pPr marL="114300" lvl="0" indent="-342900" defTabSz="914400">
              <a:lnSpc>
                <a:spcPct val="200000"/>
              </a:lnSpc>
              <a:spcAft>
                <a:spcPts val="600"/>
              </a:spcAft>
              <a:buClr>
                <a:srgbClr val="FF0066"/>
              </a:buClr>
              <a:buFont typeface="Wingdings 2" panose="05020102010507070707" pitchFamily="18" charset="2"/>
              <a:buChar char="â"/>
            </a:pPr>
            <a:r>
              <a:rPr lang="en-US" sz="2000" dirty="0">
                <a:latin typeface="Bookman Old Style" panose="02050604050505020204" pitchFamily="18" charset="0"/>
              </a:rPr>
              <a:t> Define the term virtualization</a:t>
            </a:r>
          </a:p>
          <a:p>
            <a:pPr marL="114300" lvl="0" indent="-342900" defTabSz="914400">
              <a:lnSpc>
                <a:spcPct val="200000"/>
              </a:lnSpc>
              <a:spcAft>
                <a:spcPts val="600"/>
              </a:spcAft>
              <a:buClr>
                <a:srgbClr val="FF0066"/>
              </a:buClr>
              <a:buFont typeface="Wingdings 2" panose="05020102010507070707" pitchFamily="18" charset="2"/>
              <a:buChar char="â"/>
            </a:pPr>
            <a:r>
              <a:rPr lang="en-US" sz="2000" dirty="0">
                <a:latin typeface="Bookman Old Style" panose="02050604050505020204" pitchFamily="18" charset="0"/>
              </a:rPr>
              <a:t>  Describe the virtualization process in a computer</a:t>
            </a:r>
          </a:p>
          <a:p>
            <a:pPr marL="114300" lvl="0" indent="-342900" defTabSz="914400">
              <a:lnSpc>
                <a:spcPct val="200000"/>
              </a:lnSpc>
              <a:spcAft>
                <a:spcPts val="600"/>
              </a:spcAft>
              <a:buClr>
                <a:srgbClr val="FF0066"/>
              </a:buClr>
              <a:buFont typeface="Wingdings 2" panose="05020102010507070707" pitchFamily="18" charset="2"/>
              <a:buChar char="â"/>
            </a:pPr>
            <a:r>
              <a:rPr lang="en-US" sz="2000" dirty="0">
                <a:latin typeface="Bookman Old Style" panose="02050604050505020204" pitchFamily="18" charset="0"/>
              </a:rPr>
              <a:t> Outline the concept of paging in a computer.</a:t>
            </a:r>
          </a:p>
          <a:p>
            <a:pPr marL="114300" lvl="0" indent="-342900" defTabSz="914400">
              <a:lnSpc>
                <a:spcPct val="200000"/>
              </a:lnSpc>
              <a:spcAft>
                <a:spcPts val="600"/>
              </a:spcAft>
              <a:buClr>
                <a:srgbClr val="FF0066"/>
              </a:buClr>
              <a:buFont typeface="Wingdings 2" panose="05020102010507070707" pitchFamily="18" charset="2"/>
              <a:buChar char="â"/>
            </a:pPr>
            <a:r>
              <a:rPr lang="en-US" sz="2000" dirty="0">
                <a:latin typeface="Bookman Old Style" panose="02050604050505020204" pitchFamily="18" charset="0"/>
              </a:rPr>
              <a:t> Explain how segmentation process of a computer memory</a:t>
            </a:r>
          </a:p>
          <a:p>
            <a:pPr lvl="0" indent="-228600" defTabSz="914400">
              <a:lnSpc>
                <a:spcPct val="90000"/>
              </a:lnSpc>
              <a:spcAft>
                <a:spcPts val="600"/>
              </a:spcAft>
              <a:buClr>
                <a:srgbClr val="FF0066"/>
              </a:buClr>
              <a:buFont typeface="Arial" panose="020B0604020202020204" pitchFamily="34" charset="0"/>
              <a:buChar char="•"/>
            </a:pPr>
            <a:endParaRPr lang="en-US" sz="1600" dirty="0">
              <a:solidFill>
                <a:schemeClr val="bg1"/>
              </a:solidFill>
            </a:endParaRPr>
          </a:p>
        </p:txBody>
      </p:sp>
      <p:pic>
        <p:nvPicPr>
          <p:cNvPr id="4" name="Picture 3" descr="Diagram&#10;&#10;Description automatically generated">
            <a:extLst>
              <a:ext uri="{FF2B5EF4-FFF2-40B4-BE49-F238E27FC236}">
                <a16:creationId xmlns:a16="http://schemas.microsoft.com/office/drawing/2014/main" id="{F330BD80-3C56-45B4-8CDF-D0AF82062309}"/>
              </a:ext>
            </a:extLst>
          </p:cNvPr>
          <p:cNvPicPr>
            <a:picLocks noChangeAspect="1"/>
          </p:cNvPicPr>
          <p:nvPr/>
        </p:nvPicPr>
        <p:blipFill rotWithShape="1">
          <a:blip r:embed="rId5">
            <a:extLst>
              <a:ext uri="{28A0092B-C50C-407E-A947-70E740481C1C}">
                <a14:useLocalDpi xmlns:a14="http://schemas.microsoft.com/office/drawing/2010/main" val="0"/>
              </a:ext>
            </a:extLst>
          </a:blip>
          <a:srcRect l="7243" t="16364" b="15509"/>
          <a:stretch/>
        </p:blipFill>
        <p:spPr>
          <a:xfrm>
            <a:off x="465841" y="1979004"/>
            <a:ext cx="3437805" cy="2285085"/>
          </a:xfrm>
          <a:prstGeom prst="rect">
            <a:avLst/>
          </a:prstGeom>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4539910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What is Virtualization">
            <a:hlinkClick r:id="" action="ppaction://media"/>
            <a:extLst>
              <a:ext uri="{FF2B5EF4-FFF2-40B4-BE49-F238E27FC236}">
                <a16:creationId xmlns:a16="http://schemas.microsoft.com/office/drawing/2014/main" id="{BEC638E3-460A-48E2-89E0-3171303F51D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3085" y="361950"/>
            <a:ext cx="11153140" cy="5353050"/>
          </a:xfrm>
          <a:prstGeom prst="rect">
            <a:avLst/>
          </a:prstGeom>
        </p:spPr>
      </p:pic>
      <p:sp>
        <p:nvSpPr>
          <p:cNvPr id="10" name="TextBox 9">
            <a:extLst>
              <a:ext uri="{FF2B5EF4-FFF2-40B4-BE49-F238E27FC236}">
                <a16:creationId xmlns:a16="http://schemas.microsoft.com/office/drawing/2014/main" id="{20D6FE40-C7A3-4F98-99FA-E697DC4BE215}"/>
              </a:ext>
            </a:extLst>
          </p:cNvPr>
          <p:cNvSpPr txBox="1"/>
          <p:nvPr/>
        </p:nvSpPr>
        <p:spPr>
          <a:xfrm>
            <a:off x="2371725" y="6488668"/>
            <a:ext cx="6096000" cy="369332"/>
          </a:xfrm>
          <a:prstGeom prst="rect">
            <a:avLst/>
          </a:prstGeom>
          <a:noFill/>
        </p:spPr>
        <p:txBody>
          <a:bodyPr wrap="square">
            <a:spAutoFit/>
          </a:bodyPr>
          <a:lstStyle/>
          <a:p>
            <a:r>
              <a:rPr lang="en-US" dirty="0"/>
              <a:t>https://www.youtube.com/watch?v=iBI31dmqSX0</a:t>
            </a:r>
          </a:p>
        </p:txBody>
      </p:sp>
    </p:spTree>
    <p:extLst>
      <p:ext uri="{BB962C8B-B14F-4D97-AF65-F5344CB8AC3E}">
        <p14:creationId xmlns:p14="http://schemas.microsoft.com/office/powerpoint/2010/main" val="3569594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129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8">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6" name="Picture 10">
            <a:extLst>
              <a:ext uri="{FF2B5EF4-FFF2-40B4-BE49-F238E27FC236}">
                <a16:creationId xmlns:a16="http://schemas.microsoft.com/office/drawing/2014/main" id="{F0F06750-78FE-4472-8DA5-14CF3336F81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52CC543D-92BA-451B-AB3F-54199CC04143}"/>
              </a:ext>
            </a:extLst>
          </p:cNvPr>
          <p:cNvSpPr>
            <a:spLocks noGrp="1"/>
          </p:cNvSpPr>
          <p:nvPr>
            <p:ph type="title"/>
          </p:nvPr>
        </p:nvSpPr>
        <p:spPr>
          <a:xfrm>
            <a:off x="7925490" y="847992"/>
            <a:ext cx="3300981" cy="1697990"/>
          </a:xfrm>
          <a:noFill/>
          <a:ln w="19050">
            <a:noFill/>
            <a:prstDash val="dash"/>
          </a:ln>
        </p:spPr>
        <p:txBody>
          <a:bodyPr vert="horz" lIns="91440" tIns="45720" rIns="91440" bIns="45720" rtlCol="0" anchor="t">
            <a:normAutofit/>
          </a:bodyPr>
          <a:lstStyle/>
          <a:p>
            <a:pPr algn="l"/>
            <a:r>
              <a:rPr lang="en-US" sz="4400" dirty="0"/>
              <a:t>Teacher’s summary</a:t>
            </a:r>
          </a:p>
        </p:txBody>
      </p:sp>
      <p:sp>
        <p:nvSpPr>
          <p:cNvPr id="3" name="Text Placeholder 2">
            <a:extLst>
              <a:ext uri="{FF2B5EF4-FFF2-40B4-BE49-F238E27FC236}">
                <a16:creationId xmlns:a16="http://schemas.microsoft.com/office/drawing/2014/main" id="{077005FA-4F8D-4199-8694-8F93F1526DDF}"/>
              </a:ext>
            </a:extLst>
          </p:cNvPr>
          <p:cNvSpPr>
            <a:spLocks noGrp="1"/>
          </p:cNvSpPr>
          <p:nvPr>
            <p:ph type="body" idx="1"/>
          </p:nvPr>
        </p:nvSpPr>
        <p:spPr>
          <a:xfrm>
            <a:off x="7925490" y="2807047"/>
            <a:ext cx="4124960" cy="1173854"/>
          </a:xfrm>
          <a:noFill/>
          <a:ln w="19050">
            <a:noFill/>
            <a:prstDash val="dash"/>
          </a:ln>
        </p:spPr>
        <p:txBody>
          <a:bodyPr vert="horz" lIns="91440" tIns="45720" rIns="91440" bIns="45720" rtlCol="0">
            <a:normAutofit/>
          </a:bodyPr>
          <a:lstStyle/>
          <a:p>
            <a:pPr algn="l"/>
            <a:r>
              <a:rPr lang="en-US" sz="2800" b="1" dirty="0">
                <a:solidFill>
                  <a:schemeClr val="tx1"/>
                </a:solidFill>
              </a:rPr>
              <a:t>What is Virtualization? </a:t>
            </a:r>
          </a:p>
        </p:txBody>
      </p:sp>
      <p:sp>
        <p:nvSpPr>
          <p:cNvPr id="13" name="Rectangle 12">
            <a:extLst>
              <a:ext uri="{FF2B5EF4-FFF2-40B4-BE49-F238E27FC236}">
                <a16:creationId xmlns:a16="http://schemas.microsoft.com/office/drawing/2014/main" id="{11432301-4726-4BC7-A053-C83570C6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46782" y="-1"/>
            <a:ext cx="4245218" cy="5367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FF533E5-9750-4E88-96EA-897A0D703F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94678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1">
            <a:extLst>
              <a:ext uri="{FF2B5EF4-FFF2-40B4-BE49-F238E27FC236}">
                <a16:creationId xmlns:a16="http://schemas.microsoft.com/office/drawing/2014/main" id="{F41BBC71-7D18-4156-8DE4-06F1CB298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8" y="643464"/>
            <a:ext cx="6638814" cy="5571072"/>
          </a:xfrm>
          <a:prstGeom prst="roundRect">
            <a:avLst>
              <a:gd name="adj" fmla="val 2403"/>
            </a:avLst>
          </a:prstGeom>
          <a:solidFill>
            <a:srgbClr val="FFFFFF"/>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text, businesscard&#10;&#10;Description automatically generated">
            <a:extLst>
              <a:ext uri="{FF2B5EF4-FFF2-40B4-BE49-F238E27FC236}">
                <a16:creationId xmlns:a16="http://schemas.microsoft.com/office/drawing/2014/main" id="{68938EB0-641B-4BE6-B97A-0856C10836DD}"/>
              </a:ext>
            </a:extLst>
          </p:cNvPr>
          <p:cNvPicPr>
            <a:picLocks noChangeAspect="1"/>
          </p:cNvPicPr>
          <p:nvPr/>
        </p:nvPicPr>
        <p:blipFill rotWithShape="1">
          <a:blip r:embed="rId5">
            <a:extLst>
              <a:ext uri="{28A0092B-C50C-407E-A947-70E740481C1C}">
                <a14:useLocalDpi xmlns:a14="http://schemas.microsoft.com/office/drawing/2010/main" val="0"/>
              </a:ext>
            </a:extLst>
          </a:blip>
          <a:srcRect r="2" b="2154"/>
          <a:stretch/>
        </p:blipFill>
        <p:spPr>
          <a:xfrm>
            <a:off x="1293000" y="1286928"/>
            <a:ext cx="5339490" cy="4284145"/>
          </a:xfrm>
          <a:prstGeom prst="rect">
            <a:avLst/>
          </a:prstGeom>
        </p:spPr>
      </p:pic>
    </p:spTree>
    <p:extLst>
      <p:ext uri="{BB962C8B-B14F-4D97-AF65-F5344CB8AC3E}">
        <p14:creationId xmlns:p14="http://schemas.microsoft.com/office/powerpoint/2010/main" val="10793737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B7D91-C915-467D-81AF-55ACCFAD66CA}"/>
              </a:ext>
            </a:extLst>
          </p:cNvPr>
          <p:cNvSpPr>
            <a:spLocks noGrp="1"/>
          </p:cNvSpPr>
          <p:nvPr>
            <p:ph type="title"/>
          </p:nvPr>
        </p:nvSpPr>
        <p:spPr>
          <a:xfrm>
            <a:off x="438150" y="220485"/>
            <a:ext cx="11753850" cy="1401361"/>
          </a:xfrm>
        </p:spPr>
        <p:txBody>
          <a:bodyPr>
            <a:normAutofit/>
          </a:bodyPr>
          <a:lstStyle/>
          <a:p>
            <a:pPr algn="ctr"/>
            <a:r>
              <a:rPr lang="en-US" sz="4400" b="1" cap="none" dirty="0">
                <a:solidFill>
                  <a:srgbClr val="7030A0"/>
                </a:solidFill>
              </a:rPr>
              <a:t>VIRTUAL MACHINES</a:t>
            </a:r>
          </a:p>
        </p:txBody>
      </p:sp>
      <p:sp>
        <p:nvSpPr>
          <p:cNvPr id="8" name="TextBox 7">
            <a:extLst>
              <a:ext uri="{FF2B5EF4-FFF2-40B4-BE49-F238E27FC236}">
                <a16:creationId xmlns:a16="http://schemas.microsoft.com/office/drawing/2014/main" id="{4D0CD0BB-50D8-411E-989B-94114A336357}"/>
              </a:ext>
            </a:extLst>
          </p:cNvPr>
          <p:cNvSpPr txBox="1"/>
          <p:nvPr/>
        </p:nvSpPr>
        <p:spPr>
          <a:xfrm>
            <a:off x="457200" y="1621846"/>
            <a:ext cx="11277600" cy="5015668"/>
          </a:xfrm>
          <a:prstGeom prst="rect">
            <a:avLst/>
          </a:prstGeom>
          <a:noFill/>
        </p:spPr>
        <p:txBody>
          <a:bodyPr wrap="square">
            <a:spAutoFit/>
          </a:bodyPr>
          <a:lstStyle/>
          <a:p>
            <a:pPr>
              <a:lnSpc>
                <a:spcPct val="150000"/>
              </a:lnSpc>
            </a:pPr>
            <a:r>
              <a:rPr lang="en-US" sz="2400" dirty="0">
                <a:latin typeface="Bookman Old Style" panose="02050604050505020204" pitchFamily="18" charset="0"/>
              </a:rPr>
              <a:t>Virtual machines (VMs) are entire operating systems running inside another operating system</a:t>
            </a:r>
          </a:p>
          <a:p>
            <a:pPr>
              <a:lnSpc>
                <a:spcPct val="150000"/>
              </a:lnSpc>
            </a:pPr>
            <a:r>
              <a:rPr lang="en-US" sz="2400" dirty="0">
                <a:latin typeface="Bookman Old Style" panose="02050604050505020204" pitchFamily="18" charset="0"/>
              </a:rPr>
              <a:t>A user running Windows 11 could run a virtual machine of MacOS</a:t>
            </a:r>
          </a:p>
          <a:p>
            <a:pPr>
              <a:lnSpc>
                <a:spcPct val="150000"/>
              </a:lnSpc>
            </a:pPr>
            <a:r>
              <a:rPr lang="en-US" sz="2400" dirty="0">
                <a:latin typeface="Bookman Old Style" panose="02050604050505020204" pitchFamily="18" charset="0"/>
              </a:rPr>
              <a:t>This would allow them to navigate the GUI of MacOS and install software on it</a:t>
            </a:r>
          </a:p>
          <a:p>
            <a:pPr>
              <a:lnSpc>
                <a:spcPct val="150000"/>
              </a:lnSpc>
            </a:pPr>
            <a:r>
              <a:rPr lang="en-US" sz="2400" dirty="0">
                <a:latin typeface="Bookman Old Style" panose="02050604050505020204" pitchFamily="18" charset="0"/>
              </a:rPr>
              <a:t>Running a virtual machine helps access software that is only designed to run on specific operating systems</a:t>
            </a:r>
          </a:p>
          <a:p>
            <a:pPr>
              <a:lnSpc>
                <a:spcPct val="150000"/>
              </a:lnSpc>
            </a:pPr>
            <a:r>
              <a:rPr lang="en-US" sz="2400" dirty="0">
                <a:latin typeface="Bookman Old Style" panose="02050604050505020204" pitchFamily="18" charset="0"/>
              </a:rPr>
              <a:t>VM management software includes a Hypervisor that monitors all activity happening inside the VM</a:t>
            </a:r>
          </a:p>
        </p:txBody>
      </p:sp>
    </p:spTree>
    <p:extLst>
      <p:ext uri="{BB962C8B-B14F-4D97-AF65-F5344CB8AC3E}">
        <p14:creationId xmlns:p14="http://schemas.microsoft.com/office/powerpoint/2010/main" val="1828414432"/>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B7D91-C915-467D-81AF-55ACCFAD66CA}"/>
              </a:ext>
            </a:extLst>
          </p:cNvPr>
          <p:cNvSpPr>
            <a:spLocks noGrp="1"/>
          </p:cNvSpPr>
          <p:nvPr>
            <p:ph type="title"/>
          </p:nvPr>
        </p:nvSpPr>
        <p:spPr>
          <a:xfrm>
            <a:off x="438150" y="5272155"/>
            <a:ext cx="11753850" cy="1401361"/>
          </a:xfrm>
        </p:spPr>
        <p:txBody>
          <a:bodyPr>
            <a:normAutofit/>
          </a:bodyPr>
          <a:lstStyle/>
          <a:p>
            <a:pPr algn="l"/>
            <a:r>
              <a:rPr lang="en-US" sz="2800" b="1" cap="none" dirty="0">
                <a:solidFill>
                  <a:srgbClr val="7030A0"/>
                </a:solidFill>
              </a:rPr>
              <a:t>Structure of several virtual machines running on a single piece of hardware</a:t>
            </a:r>
          </a:p>
        </p:txBody>
      </p:sp>
      <p:pic>
        <p:nvPicPr>
          <p:cNvPr id="5" name="Picture 4">
            <a:extLst>
              <a:ext uri="{FF2B5EF4-FFF2-40B4-BE49-F238E27FC236}">
                <a16:creationId xmlns:a16="http://schemas.microsoft.com/office/drawing/2014/main" id="{48F99A44-6DAC-4729-B181-20C5230BCA6E}"/>
              </a:ext>
            </a:extLst>
          </p:cNvPr>
          <p:cNvPicPr>
            <a:picLocks noChangeAspect="1"/>
          </p:cNvPicPr>
          <p:nvPr/>
        </p:nvPicPr>
        <p:blipFill>
          <a:blip r:embed="rId3"/>
          <a:stretch>
            <a:fillRect/>
          </a:stretch>
        </p:blipFill>
        <p:spPr>
          <a:xfrm>
            <a:off x="1507957" y="184484"/>
            <a:ext cx="8710864" cy="5078230"/>
          </a:xfrm>
          <a:prstGeom prst="rect">
            <a:avLst/>
          </a:prstGeom>
          <a:effectLst>
            <a:outerShdw blurRad="50800" dist="38100" algn="l" rotWithShape="0">
              <a:prstClr val="black">
                <a:alpha val="40000"/>
              </a:prstClr>
            </a:outerShdw>
          </a:effectLst>
        </p:spPr>
      </p:pic>
    </p:spTree>
    <p:extLst>
      <p:ext uri="{BB962C8B-B14F-4D97-AF65-F5344CB8AC3E}">
        <p14:creationId xmlns:p14="http://schemas.microsoft.com/office/powerpoint/2010/main" val="2323696593"/>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B7D91-C915-467D-81AF-55ACCFAD66CA}"/>
              </a:ext>
            </a:extLst>
          </p:cNvPr>
          <p:cNvSpPr>
            <a:spLocks noGrp="1"/>
          </p:cNvSpPr>
          <p:nvPr>
            <p:ph type="title"/>
          </p:nvPr>
        </p:nvSpPr>
        <p:spPr>
          <a:xfrm>
            <a:off x="1790700" y="764373"/>
            <a:ext cx="8610600" cy="1293028"/>
          </a:xfrm>
        </p:spPr>
        <p:txBody>
          <a:bodyPr/>
          <a:lstStyle/>
          <a:p>
            <a:pPr algn="ctr"/>
            <a:r>
              <a:rPr lang="en-US" dirty="0"/>
              <a:t>What is a virtual machine?</a:t>
            </a:r>
          </a:p>
        </p:txBody>
      </p:sp>
      <p:sp>
        <p:nvSpPr>
          <p:cNvPr id="4" name="TextBox 3">
            <a:extLst>
              <a:ext uri="{FF2B5EF4-FFF2-40B4-BE49-F238E27FC236}">
                <a16:creationId xmlns:a16="http://schemas.microsoft.com/office/drawing/2014/main" id="{C9153ED1-E724-403D-846C-55F150DF2959}"/>
              </a:ext>
            </a:extLst>
          </p:cNvPr>
          <p:cNvSpPr txBox="1"/>
          <p:nvPr/>
        </p:nvSpPr>
        <p:spPr>
          <a:xfrm>
            <a:off x="599440" y="1872020"/>
            <a:ext cx="7467600" cy="4985980"/>
          </a:xfrm>
          <a:prstGeom prst="rect">
            <a:avLst/>
          </a:prstGeom>
          <a:noFill/>
        </p:spPr>
        <p:txBody>
          <a:bodyPr wrap="square">
            <a:spAutoFit/>
          </a:bodyPr>
          <a:lstStyle/>
          <a:p>
            <a:pPr>
              <a:lnSpc>
                <a:spcPct val="150000"/>
              </a:lnSpc>
            </a:pPr>
            <a:r>
              <a:rPr lang="en-US" sz="2000" b="1" dirty="0">
                <a:latin typeface="Times New Roman" panose="02020603050405020304" pitchFamily="18" charset="0"/>
                <a:cs typeface="Times New Roman" panose="02020603050405020304" pitchFamily="18" charset="0"/>
              </a:rPr>
              <a:t>This is a virtual computer that exist within another  computer</a:t>
            </a:r>
          </a:p>
          <a:p>
            <a:pPr>
              <a:lnSpc>
                <a:spcPct val="150000"/>
              </a:lnSpc>
            </a:pPr>
            <a:endParaRPr lang="en-US" sz="2000" dirty="0">
              <a:latin typeface="Times New Roman" panose="02020603050405020304" pitchFamily="18" charset="0"/>
              <a:cs typeface="Times New Roman" panose="02020603050405020304" pitchFamily="18" charset="0"/>
            </a:endParaRPr>
          </a:p>
          <a:p>
            <a:pPr>
              <a:lnSpc>
                <a:spcPct val="150000"/>
              </a:lnSpc>
            </a:pPr>
            <a:r>
              <a:rPr lang="en-US" sz="2000" dirty="0">
                <a:latin typeface="Times New Roman" panose="02020603050405020304" pitchFamily="18" charset="0"/>
                <a:cs typeface="Times New Roman" panose="02020603050405020304" pitchFamily="18" charset="0"/>
              </a:rPr>
              <a:t>It uses a software application designed to look and run like an OS different from the one installed on a computer, mobile device, or even server.</a:t>
            </a:r>
          </a:p>
          <a:p>
            <a:pPr>
              <a:lnSpc>
                <a:spcPct val="150000"/>
              </a:lnSpc>
            </a:pPr>
            <a:r>
              <a:rPr lang="en-US" sz="2000" dirty="0">
                <a:latin typeface="Times New Roman" panose="02020603050405020304" pitchFamily="18" charset="0"/>
                <a:cs typeface="Times New Roman" panose="02020603050405020304" pitchFamily="18" charset="0"/>
              </a:rPr>
              <a:t>To run a virtual machine (VM), you need to work with a host computer or server that provides the hardware resources. This is called the host machine. </a:t>
            </a:r>
          </a:p>
          <a:p>
            <a:pPr>
              <a:lnSpc>
                <a:spcPct val="150000"/>
              </a:lnSpc>
            </a:pPr>
            <a:r>
              <a:rPr lang="en-US" sz="2000" dirty="0">
                <a:latin typeface="Times New Roman" panose="02020603050405020304" pitchFamily="18" charset="0"/>
                <a:cs typeface="Times New Roman" panose="02020603050405020304" pitchFamily="18" charset="0"/>
              </a:rPr>
              <a:t>Each virtual machine on a particular host machine is called a guest machine.</a:t>
            </a:r>
          </a:p>
          <a:p>
            <a:endParaRPr lang="en-US" dirty="0"/>
          </a:p>
        </p:txBody>
      </p:sp>
      <p:pic>
        <p:nvPicPr>
          <p:cNvPr id="6" name="Picture 5" descr="Graphical user interface, application&#10;&#10;Description automatically generated">
            <a:extLst>
              <a:ext uri="{FF2B5EF4-FFF2-40B4-BE49-F238E27FC236}">
                <a16:creationId xmlns:a16="http://schemas.microsoft.com/office/drawing/2014/main" id="{42259730-A14B-45E3-A5B6-A096C2FB5CF6}"/>
              </a:ext>
            </a:extLst>
          </p:cNvPr>
          <p:cNvPicPr>
            <a:picLocks noChangeAspect="1"/>
          </p:cNvPicPr>
          <p:nvPr/>
        </p:nvPicPr>
        <p:blipFill rotWithShape="1">
          <a:blip r:embed="rId3">
            <a:extLst>
              <a:ext uri="{28A0092B-C50C-407E-A947-70E740481C1C}">
                <a14:useLocalDpi xmlns:a14="http://schemas.microsoft.com/office/drawing/2010/main" val="0"/>
              </a:ext>
            </a:extLst>
          </a:blip>
          <a:srcRect l="31111" t="13482" r="30777" b="43111"/>
          <a:stretch/>
        </p:blipFill>
        <p:spPr>
          <a:xfrm>
            <a:off x="8260080" y="2355767"/>
            <a:ext cx="3484880" cy="297688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40927894"/>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129C4-A63E-4D0F-99F2-9521312F62A4}"/>
              </a:ext>
            </a:extLst>
          </p:cNvPr>
          <p:cNvSpPr>
            <a:spLocks noGrp="1"/>
          </p:cNvSpPr>
          <p:nvPr>
            <p:ph type="title"/>
          </p:nvPr>
        </p:nvSpPr>
        <p:spPr>
          <a:xfrm>
            <a:off x="1371600" y="134204"/>
            <a:ext cx="10058400" cy="875448"/>
          </a:xfrm>
        </p:spPr>
        <p:txBody>
          <a:bodyPr anchor="t">
            <a:normAutofit fontScale="90000"/>
          </a:bodyPr>
          <a:lstStyle/>
          <a:p>
            <a:pPr algn="ctr">
              <a:lnSpc>
                <a:spcPct val="150000"/>
              </a:lnSpc>
            </a:pPr>
            <a:r>
              <a:rPr lang="en-US" b="1" dirty="0">
                <a:latin typeface="Times New Roman" panose="02020603050405020304" pitchFamily="18" charset="0"/>
                <a:cs typeface="Times New Roman" panose="02020603050405020304" pitchFamily="18" charset="0"/>
              </a:rPr>
              <a:t>How does virtualization work?</a:t>
            </a:r>
          </a:p>
        </p:txBody>
      </p:sp>
      <p:sp>
        <p:nvSpPr>
          <p:cNvPr id="4" name="Content Placeholder 3">
            <a:extLst>
              <a:ext uri="{FF2B5EF4-FFF2-40B4-BE49-F238E27FC236}">
                <a16:creationId xmlns:a16="http://schemas.microsoft.com/office/drawing/2014/main" id="{C7C3DEA7-40C2-47C4-83C3-08D56EBF83CD}"/>
              </a:ext>
            </a:extLst>
          </p:cNvPr>
          <p:cNvSpPr>
            <a:spLocks noGrp="1"/>
          </p:cNvSpPr>
          <p:nvPr>
            <p:ph sz="half" idx="1"/>
          </p:nvPr>
        </p:nvSpPr>
        <p:spPr>
          <a:xfrm>
            <a:off x="355600" y="1162052"/>
            <a:ext cx="6587807" cy="5409344"/>
          </a:xfrm>
        </p:spPr>
        <p:txBody>
          <a:bodyPr>
            <a:normAutofit fontScale="92500" lnSpcReduction="20000"/>
          </a:bodyPr>
          <a:lstStyle/>
          <a:p>
            <a:pPr marL="0" indent="0">
              <a:lnSpc>
                <a:spcPct val="150000"/>
              </a:lnSpc>
              <a:buNone/>
            </a:pPr>
            <a:r>
              <a:rPr lang="en-US" sz="2000" dirty="0">
                <a:latin typeface="Times New Roman" panose="02020603050405020304" pitchFamily="18" charset="0"/>
                <a:cs typeface="Times New Roman" panose="02020603050405020304" pitchFamily="18" charset="0"/>
              </a:rPr>
              <a:t>Virtualization allows multiple operating systems to run at the same time on one machine, the combination of systems is called a </a:t>
            </a:r>
            <a:r>
              <a:rPr lang="en-US" sz="2000" b="1" dirty="0">
                <a:latin typeface="Times New Roman" panose="02020603050405020304" pitchFamily="18" charset="0"/>
                <a:cs typeface="Times New Roman" panose="02020603050405020304" pitchFamily="18" charset="0"/>
              </a:rPr>
              <a:t>virtual machine (VM)</a:t>
            </a:r>
            <a:r>
              <a:rPr lang="en-US" sz="2000" dirty="0">
                <a:latin typeface="Times New Roman" panose="02020603050405020304" pitchFamily="18" charset="0"/>
                <a:cs typeface="Times New Roman" panose="02020603050405020304" pitchFamily="18" charset="0"/>
              </a:rPr>
              <a:t>. </a:t>
            </a:r>
          </a:p>
          <a:p>
            <a:pPr marL="0" indent="0">
              <a:lnSpc>
                <a:spcPct val="150000"/>
              </a:lnSpc>
              <a:buNone/>
            </a:pPr>
            <a:r>
              <a:rPr lang="en-US" sz="2000" dirty="0">
                <a:latin typeface="Times New Roman" panose="02020603050405020304" pitchFamily="18" charset="0"/>
                <a:cs typeface="Times New Roman" panose="02020603050405020304" pitchFamily="18" charset="0"/>
              </a:rPr>
              <a:t>The initial piece of hardware operating a VM is called the </a:t>
            </a:r>
            <a:r>
              <a:rPr lang="en-US" sz="2000" b="1" dirty="0">
                <a:solidFill>
                  <a:schemeClr val="accent1"/>
                </a:solidFill>
                <a:latin typeface="Times New Roman" panose="02020603050405020304" pitchFamily="18" charset="0"/>
                <a:cs typeface="Times New Roman" panose="02020603050405020304" pitchFamily="18" charset="0"/>
              </a:rPr>
              <a:t>host</a:t>
            </a:r>
            <a:r>
              <a:rPr lang="en-US" sz="2000" dirty="0">
                <a:solidFill>
                  <a:schemeClr val="accent1"/>
                </a:solidFill>
                <a:latin typeface="Times New Roman" panose="02020603050405020304" pitchFamily="18" charset="0"/>
                <a:cs typeface="Times New Roman" panose="02020603050405020304" pitchFamily="18" charset="0"/>
              </a:rPr>
              <a:t>. </a:t>
            </a:r>
          </a:p>
          <a:p>
            <a:pPr marL="0" indent="0">
              <a:lnSpc>
                <a:spcPct val="150000"/>
              </a:lnSpc>
              <a:buNone/>
            </a:pPr>
            <a:r>
              <a:rPr lang="en-US" sz="2000" dirty="0">
                <a:latin typeface="Times New Roman" panose="02020603050405020304" pitchFamily="18" charset="0"/>
                <a:cs typeface="Times New Roman" panose="02020603050405020304" pitchFamily="18" charset="0"/>
              </a:rPr>
              <a:t>VMs operating in harmony within the host are called the </a:t>
            </a:r>
            <a:r>
              <a:rPr lang="en-US" sz="2100" b="1" dirty="0">
                <a:solidFill>
                  <a:schemeClr val="accent1"/>
                </a:solidFill>
                <a:latin typeface="Times New Roman" panose="02020603050405020304" pitchFamily="18" charset="0"/>
                <a:cs typeface="Times New Roman" panose="02020603050405020304" pitchFamily="18" charset="0"/>
              </a:rPr>
              <a:t>guests.</a:t>
            </a:r>
            <a:endParaRPr lang="en-US" altLang="en-US" sz="2100" b="1" dirty="0">
              <a:solidFill>
                <a:schemeClr val="accent1"/>
              </a:solidFill>
              <a:latin typeface="Times New Roman" panose="02020603050405020304" pitchFamily="18" charset="0"/>
              <a:cs typeface="Times New Roman" panose="02020603050405020304" pitchFamily="18" charset="0"/>
            </a:endParaRPr>
          </a:p>
          <a:p>
            <a:pPr marL="0" indent="0">
              <a:lnSpc>
                <a:spcPct val="150000"/>
              </a:lnSpc>
              <a:buNone/>
            </a:pPr>
            <a:r>
              <a:rPr lang="en-US" dirty="0">
                <a:latin typeface="Times New Roman" panose="02020603050405020304" pitchFamily="18" charset="0"/>
                <a:cs typeface="Times New Roman" panose="02020603050405020304" pitchFamily="18" charset="0"/>
              </a:rPr>
              <a:t>A Software called</a:t>
            </a:r>
            <a:r>
              <a:rPr lang="en-US" sz="2100" b="1" dirty="0">
                <a:solidFill>
                  <a:schemeClr val="accent1"/>
                </a:solidFill>
                <a:latin typeface="Times New Roman" panose="02020603050405020304" pitchFamily="18" charset="0"/>
                <a:cs typeface="Times New Roman" panose="02020603050405020304" pitchFamily="18" charset="0"/>
              </a:rPr>
              <a:t> hypervisors </a:t>
            </a:r>
            <a:r>
              <a:rPr lang="en-US" dirty="0">
                <a:latin typeface="Times New Roman" panose="02020603050405020304" pitchFamily="18" charset="0"/>
                <a:cs typeface="Times New Roman" panose="02020603050405020304" pitchFamily="18" charset="0"/>
              </a:rPr>
              <a:t>separate the physical resources from the virtual environments</a:t>
            </a:r>
          </a:p>
          <a:p>
            <a:pPr marL="0" indent="0">
              <a:lnSpc>
                <a:spcPct val="150000"/>
              </a:lnSpc>
              <a:buNone/>
            </a:pPr>
            <a:r>
              <a:rPr lang="en-US" dirty="0">
                <a:latin typeface="Times New Roman" panose="02020603050405020304" pitchFamily="18" charset="0"/>
                <a:cs typeface="Times New Roman" panose="02020603050405020304" pitchFamily="18" charset="0"/>
              </a:rPr>
              <a:t>Hypervisors take your physical resources and divide them up so that virtual environments can use them</a:t>
            </a:r>
          </a:p>
          <a:p>
            <a:pPr marL="0" indent="0">
              <a:lnSpc>
                <a:spcPct val="150000"/>
              </a:lnSpc>
              <a:buNone/>
            </a:pPr>
            <a:r>
              <a:rPr lang="en-US" dirty="0">
                <a:latin typeface="Times New Roman" panose="02020603050405020304" pitchFamily="18" charset="0"/>
                <a:cs typeface="Times New Roman" panose="02020603050405020304" pitchFamily="18" charset="0"/>
              </a:rPr>
              <a:t>Hypervisors can sit on top of an operating system (like on a laptop) or be installed directly onto hardware (like a server), which is how most enterprises virtualize. </a:t>
            </a:r>
          </a:p>
          <a:p>
            <a:endParaRPr lang="en-US" dirty="0">
              <a:latin typeface="Times New Roman" panose="02020603050405020304" pitchFamily="18" charset="0"/>
              <a:cs typeface="Times New Roman" panose="02020603050405020304" pitchFamily="18" charset="0"/>
            </a:endParaRPr>
          </a:p>
          <a:p>
            <a:endParaRPr lang="en-US" b="1" dirty="0"/>
          </a:p>
        </p:txBody>
      </p:sp>
      <p:pic>
        <p:nvPicPr>
          <p:cNvPr id="5" name="Picture 4" descr="Diagram&#10;&#10;Description automatically generated">
            <a:extLst>
              <a:ext uri="{FF2B5EF4-FFF2-40B4-BE49-F238E27FC236}">
                <a16:creationId xmlns:a16="http://schemas.microsoft.com/office/drawing/2014/main" id="{84B1C7CE-F162-4CD7-9C61-10B8085911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1520" y="2062480"/>
            <a:ext cx="4947920" cy="2733039"/>
          </a:xfrm>
          <a:prstGeom prst="rect">
            <a:avLst/>
          </a:prstGeom>
        </p:spPr>
      </p:pic>
    </p:spTree>
    <p:extLst>
      <p:ext uri="{BB962C8B-B14F-4D97-AF65-F5344CB8AC3E}">
        <p14:creationId xmlns:p14="http://schemas.microsoft.com/office/powerpoint/2010/main" val="3786360622"/>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312D0-8C10-475D-97F0-01F30613837B}"/>
              </a:ext>
            </a:extLst>
          </p:cNvPr>
          <p:cNvSpPr>
            <a:spLocks noGrp="1"/>
          </p:cNvSpPr>
          <p:nvPr>
            <p:ph type="title"/>
          </p:nvPr>
        </p:nvSpPr>
        <p:spPr>
          <a:xfrm>
            <a:off x="4612640" y="415123"/>
            <a:ext cx="6832600" cy="854877"/>
          </a:xfrm>
        </p:spPr>
        <p:txBody>
          <a:bodyPr vert="horz" lIns="91440" tIns="45720" rIns="91440" bIns="45720" rtlCol="0" anchor="t">
            <a:normAutofit fontScale="90000"/>
          </a:bodyPr>
          <a:lstStyle/>
          <a:p>
            <a:pPr algn="ctr"/>
            <a:r>
              <a:rPr lang="en-US" sz="2800" b="1" dirty="0"/>
              <a:t>Benefits of Virtualization</a:t>
            </a:r>
            <a:br>
              <a:rPr lang="en-US" sz="2800" b="1" dirty="0"/>
            </a:br>
            <a:br>
              <a:rPr lang="en-US" sz="2800" b="1" dirty="0"/>
            </a:br>
            <a:endParaRPr lang="en-US" sz="2800" dirty="0"/>
          </a:p>
        </p:txBody>
      </p:sp>
      <p:sp>
        <p:nvSpPr>
          <p:cNvPr id="5" name="Content Placeholder 4">
            <a:extLst>
              <a:ext uri="{FF2B5EF4-FFF2-40B4-BE49-F238E27FC236}">
                <a16:creationId xmlns:a16="http://schemas.microsoft.com/office/drawing/2014/main" id="{3CCA50E4-B7BF-4FAE-B3C0-56B54B064474}"/>
              </a:ext>
            </a:extLst>
          </p:cNvPr>
          <p:cNvSpPr>
            <a:spLocks noGrp="1"/>
          </p:cNvSpPr>
          <p:nvPr>
            <p:ph sz="half" idx="1"/>
          </p:nvPr>
        </p:nvSpPr>
        <p:spPr>
          <a:xfrm>
            <a:off x="4421560" y="1270000"/>
            <a:ext cx="7606440" cy="5588000"/>
          </a:xfrm>
        </p:spPr>
        <p:txBody>
          <a:bodyPr vert="horz" lIns="91440" tIns="45720" rIns="91440" bIns="45720" rtlCol="0">
            <a:normAutofit fontScale="77500" lnSpcReduction="20000"/>
          </a:bodyPr>
          <a:lstStyle/>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Increase flexibility and scalability of a network or server</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Cost savings. Reduced operating costs and save on space.</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Greater workload mobility, increased performance and availability of resources, automated operations.</a:t>
            </a:r>
          </a:p>
          <a:p>
            <a:pPr>
              <a:lnSpc>
                <a:spcPct val="170000"/>
              </a:lnSpc>
              <a:buClr>
                <a:srgbClr val="FF0000"/>
              </a:buClr>
              <a:buFont typeface="Wingdings 2" panose="05020102010507070707" pitchFamily="18" charset="2"/>
              <a:buChar char="â"/>
            </a:pPr>
            <a:r>
              <a:rPr lang="en-US" sz="2100" dirty="0">
                <a:latin typeface="Times New Roman" panose="02020603050405020304" pitchFamily="18" charset="0"/>
                <a:cs typeface="Times New Roman" panose="02020603050405020304" pitchFamily="18" charset="0"/>
              </a:rPr>
              <a:t>Applications and resources are provided more quickly while using virtualization.</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Minimized or eliminated downtime.</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Increased IT productivity, efficiency, agility and responsiveness.</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Faster provisioning of applications and resources.</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It helps to continue working if the system crashes or any sudden failures.</a:t>
            </a:r>
          </a:p>
          <a:p>
            <a:pPr>
              <a:lnSpc>
                <a:spcPct val="170000"/>
              </a:lnSpc>
              <a:buClr>
                <a:srgbClr val="FF0000"/>
              </a:buClr>
              <a:buFont typeface="Wingdings 2" panose="05020102010507070707" pitchFamily="18" charset="2"/>
              <a:buChar char="â"/>
            </a:pPr>
            <a:r>
              <a:rPr lang="en-US" sz="2000" dirty="0">
                <a:latin typeface="Times New Roman" panose="02020603050405020304" pitchFamily="18" charset="0"/>
                <a:cs typeface="Times New Roman" panose="02020603050405020304" pitchFamily="18" charset="0"/>
              </a:rPr>
              <a:t>Simplified data center management.</a:t>
            </a:r>
            <a:br>
              <a:rPr lang="en-US"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a:p>
            <a:endParaRPr lang="en-US" sz="1700" dirty="0"/>
          </a:p>
        </p:txBody>
      </p:sp>
      <p:pic>
        <p:nvPicPr>
          <p:cNvPr id="6" name="Picture 5" descr="Graphical user interface, text, application&#10;&#10;Description automatically generated">
            <a:extLst>
              <a:ext uri="{FF2B5EF4-FFF2-40B4-BE49-F238E27FC236}">
                <a16:creationId xmlns:a16="http://schemas.microsoft.com/office/drawing/2014/main" id="{14FA1FBB-33F2-4891-ADD3-0738AFD59D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001" y="2194560"/>
            <a:ext cx="4257558" cy="3078480"/>
          </a:xfrm>
          <a:prstGeom prst="rect">
            <a:avLst/>
          </a:prstGeom>
        </p:spPr>
      </p:pic>
    </p:spTree>
    <p:extLst>
      <p:ext uri="{BB962C8B-B14F-4D97-AF65-F5344CB8AC3E}">
        <p14:creationId xmlns:p14="http://schemas.microsoft.com/office/powerpoint/2010/main" val="2156890405"/>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10.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11.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12.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13.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2.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3.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4.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5.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6.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7.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8.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ppt/theme/themeOverride9.xml><?xml version="1.0" encoding="utf-8"?>
<a:themeOverride xmlns:a="http://schemas.openxmlformats.org/drawingml/2006/main">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themeOverride>
</file>

<file path=docProps/app.xml><?xml version="1.0" encoding="utf-8"?>
<Properties xmlns="http://schemas.openxmlformats.org/officeDocument/2006/extended-properties" xmlns:vt="http://schemas.openxmlformats.org/officeDocument/2006/docPropsVTypes">
  <Template/>
  <TotalTime>256</TotalTime>
  <Words>998</Words>
  <Application>Microsoft Office PowerPoint</Application>
  <PresentationFormat>Widescreen</PresentationFormat>
  <Paragraphs>77</Paragraphs>
  <Slides>15</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__Plus_Jakarta_Sans_23faeb</vt:lpstr>
      <vt:lpstr>Arial</vt:lpstr>
      <vt:lpstr>Bookman Old Style</vt:lpstr>
      <vt:lpstr>Calibri</vt:lpstr>
      <vt:lpstr>Century Gothic</vt:lpstr>
      <vt:lpstr>Times New Roman</vt:lpstr>
      <vt:lpstr>Wingdings 2</vt:lpstr>
      <vt:lpstr>Vapor Trail</vt:lpstr>
      <vt:lpstr>Virtualization</vt:lpstr>
      <vt:lpstr>Objectives</vt:lpstr>
      <vt:lpstr>PowerPoint Presentation</vt:lpstr>
      <vt:lpstr>Teacher’s summary</vt:lpstr>
      <vt:lpstr>VIRTUAL MACHINES</vt:lpstr>
      <vt:lpstr>Structure of several virtual machines running on a single piece of hardware</vt:lpstr>
      <vt:lpstr>What is a virtual machine?</vt:lpstr>
      <vt:lpstr>How does virtualization work?</vt:lpstr>
      <vt:lpstr>Benefits of Virtualization  </vt:lpstr>
      <vt:lpstr>Benefits of Virtualization  </vt:lpstr>
      <vt:lpstr>Benefits of Virtualization  </vt:lpstr>
      <vt:lpstr>Benefits of Virtualization  </vt:lpstr>
      <vt:lpstr>Question  </vt:lpstr>
      <vt:lpstr>solution  </vt:lpstr>
      <vt:lpstr>solution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Virtualization</dc:title>
  <dc:creator>Janet Sterling</dc:creator>
  <cp:lastModifiedBy>Janet ReidSterling</cp:lastModifiedBy>
  <cp:revision>18</cp:revision>
  <dcterms:created xsi:type="dcterms:W3CDTF">2021-01-19T05:55:46Z</dcterms:created>
  <dcterms:modified xsi:type="dcterms:W3CDTF">2023-10-13T05:38:54Z</dcterms:modified>
</cp:coreProperties>
</file>

<file path=docProps/thumbnail.jpeg>
</file>